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305" r:id="rId5"/>
    <p:sldId id="307" r:id="rId6"/>
    <p:sldId id="296" r:id="rId7"/>
    <p:sldId id="322" r:id="rId8"/>
    <p:sldId id="306" r:id="rId9"/>
    <p:sldId id="259" r:id="rId10"/>
    <p:sldId id="294" r:id="rId11"/>
    <p:sldId id="312" r:id="rId12"/>
    <p:sldId id="313" r:id="rId13"/>
    <p:sldId id="317" r:id="rId14"/>
    <p:sldId id="318" r:id="rId15"/>
    <p:sldId id="310" r:id="rId16"/>
    <p:sldId id="319" r:id="rId17"/>
    <p:sldId id="320" r:id="rId18"/>
    <p:sldId id="321" r:id="rId19"/>
    <p:sldId id="311" r:id="rId20"/>
    <p:sldId id="314" r:id="rId21"/>
    <p:sldId id="31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AD8D6"/>
    <a:srgbClr val="A9D7D9"/>
    <a:srgbClr val="93D3D9"/>
    <a:srgbClr val="AAD6FF"/>
    <a:srgbClr val="B2C8CD"/>
    <a:srgbClr val="CCD8D6"/>
    <a:srgbClr val="4F5945"/>
    <a:srgbClr val="73292A"/>
    <a:srgbClr val="7F86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51" autoAdjust="0"/>
    <p:restoredTop sz="94879" autoAdjust="0"/>
  </p:normalViewPr>
  <p:slideViewPr>
    <p:cSldViewPr snapToGrid="0">
      <p:cViewPr>
        <p:scale>
          <a:sx n="66" d="100"/>
          <a:sy n="66" d="100"/>
        </p:scale>
        <p:origin x="893" y="379"/>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3</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3"/>
                    </a:solidFill>
                    <a:latin typeface="Gill Sans Nova Light" panose="020B0302020104020203" pitchFamily="34" charset="0"/>
                    <a:ea typeface="+mn-ea"/>
                    <a:cs typeface="Gill Sans Light" panose="020B0302020104020203" pitchFamily="34" charset="-79"/>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E9C-4A65-A8F3-E9D1E444F69B}"/>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3"/>
                    </a:solidFill>
                    <a:latin typeface="Gill Sans Nova Light" panose="020B0302020104020203" pitchFamily="34" charset="0"/>
                    <a:ea typeface="+mn-ea"/>
                    <a:cs typeface="Gill Sans Light" panose="020B0302020104020203" pitchFamily="34" charset="-79"/>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1E9C-4A65-A8F3-E9D1E444F69B}"/>
            </c:ext>
          </c:extLst>
        </c:ser>
        <c:ser>
          <c:idx val="2"/>
          <c:order val="2"/>
          <c:tx>
            <c:strRef>
              <c:f>Sheet1!$D$1</c:f>
              <c:strCache>
                <c:ptCount val="1"/>
                <c:pt idx="0">
                  <c:v>Series 1</c:v>
                </c:pt>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3"/>
                    </a:solidFill>
                    <a:latin typeface="Gill Sans Nova Light" panose="020B0302020104020203" pitchFamily="34" charset="0"/>
                    <a:ea typeface="+mn-ea"/>
                    <a:cs typeface="Gill Sans Light" panose="020B0302020104020203" pitchFamily="34" charset="-79"/>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2-1E9C-4A65-A8F3-E9D1E444F69B}"/>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3"/>
                </a:solidFill>
                <a:latin typeface="Gill Sans Nova Light" panose="020B0302020104020203" pitchFamily="34" charset="0"/>
                <a:ea typeface="+mn-ea"/>
                <a:cs typeface="Gill Sans Light" panose="020B0302020104020203" pitchFamily="34" charset="-79"/>
              </a:defRPr>
            </a:pPr>
            <a:endParaRPr lang="en-US"/>
          </a:p>
        </c:txPr>
        <c:crossAx val="1111706704"/>
        <c:crosses val="autoZero"/>
        <c:auto val="1"/>
        <c:lblAlgn val="ctr"/>
        <c:lblOffset val="100"/>
        <c:noMultiLvlLbl val="0"/>
      </c:catAx>
      <c:valAx>
        <c:axId val="1111706704"/>
        <c:scaling>
          <c:orientation val="minMax"/>
        </c:scaling>
        <c:delete val="0"/>
        <c:axPos val="l"/>
        <c:majorGridlines>
          <c:spPr>
            <a:ln w="9525" cap="flat" cmpd="sng" algn="ctr">
              <a:solidFill>
                <a:schemeClr val="tx1">
                  <a:lumMod val="15000"/>
                  <a:lumOff val="85000"/>
                </a:schemeClr>
              </a:solidFill>
              <a:round/>
            </a:ln>
            <a:effectLst/>
          </c:spPr>
        </c:majorGridlines>
        <c:numFmt formatCode="_(* #,##0.0_);_(* \(#,##0.0\);_(* &quot;-&quot;??_);_(@_)"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3"/>
                </a:solidFill>
                <a:latin typeface="Gill Sans Nova Light" panose="020B0302020104020203" pitchFamily="34" charset="0"/>
                <a:ea typeface="+mn-ea"/>
                <a:cs typeface="Gill Sans Light" panose="020B0302020104020203" pitchFamily="34" charset="-79"/>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3"/>
              </a:solidFill>
              <a:latin typeface="Gill Sans Nova Light" panose="020B0302020104020203" pitchFamily="34" charset="0"/>
              <a:ea typeface="+mn-ea"/>
              <a:cs typeface="Gill Sans Light" panose="020B0302020104020203" pitchFamily="34" charset="-79"/>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4/21/2024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4/21/2024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2628152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15</a:t>
            </a:fld>
            <a:endParaRPr lang="en-US" dirty="0"/>
          </a:p>
        </p:txBody>
      </p:sp>
    </p:spTree>
    <p:extLst>
      <p:ext uri="{BB962C8B-B14F-4D97-AF65-F5344CB8AC3E}">
        <p14:creationId xmlns:p14="http://schemas.microsoft.com/office/powerpoint/2010/main" val="33089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3063241"/>
            <a:ext cx="6693408" cy="1088136"/>
          </a:xfrm>
        </p:spPr>
        <p:txBody>
          <a:bodyPr/>
          <a:lstStyle/>
          <a:p>
            <a:r>
              <a:rPr lang="en-US" dirty="0"/>
              <a:t>Grade 6 TLE </a:t>
            </a:r>
            <a:br>
              <a:rPr lang="en-US" dirty="0"/>
            </a:br>
            <a:r>
              <a:rPr lang="en-US" dirty="0"/>
              <a:t>Quarter 4</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Marilyn O. Heolin​</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2446122-83B7-6258-F09F-08D9F68D3DF2}"/>
              </a:ext>
            </a:extLst>
          </p:cNvPr>
          <p:cNvSpPr/>
          <p:nvPr/>
        </p:nvSpPr>
        <p:spPr>
          <a:xfrm>
            <a:off x="729006" y="1456951"/>
            <a:ext cx="10774837" cy="7139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1124712" y="755175"/>
            <a:ext cx="3200400" cy="427797"/>
          </a:xfrm>
        </p:spPr>
        <p:txBody>
          <a:bodyPr/>
          <a:lstStyle/>
          <a:p>
            <a:r>
              <a:rPr lang="en-US" sz="2000" dirty="0">
                <a:solidFill>
                  <a:schemeClr val="accent3"/>
                </a:solidFill>
                <a:latin typeface="Baskerville Old Face" panose="02020602080505020303" pitchFamily="18" charset="77"/>
                <a:ea typeface="Baskerville" panose="02020502070401020303" pitchFamily="18" charset="0"/>
                <a:cs typeface="+mn-lt"/>
              </a:rPr>
              <a:t>Business Income</a:t>
            </a:r>
            <a:endParaRPr lang="en-US" dirty="0"/>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1124711" y="1261526"/>
            <a:ext cx="2655437" cy="2421624"/>
          </a:xfrm>
        </p:spPr>
        <p:txBody>
          <a:bodyPr>
            <a:normAutofit fontScale="92500" lnSpcReduction="10000"/>
          </a:bodyPr>
          <a:lstStyle/>
          <a:p>
            <a:r>
              <a:rPr lang="en-US" sz="2400" dirty="0">
                <a:latin typeface="Gill Sans Nova Light" panose="020B0302020104020203" pitchFamily="34" charset="0"/>
                <a:ea typeface="+mn-lt"/>
                <a:cs typeface="Gill Sans Light" panose="020B0302020104020203" pitchFamily="34" charset="-79"/>
              </a:rPr>
              <a:t>Is the amount of gained from a sale of service and/or product after deducting all incidental expenses incurred by the business.</a:t>
            </a:r>
            <a:endParaRPr lang="en-US" sz="2400" dirty="0">
              <a:solidFill>
                <a:schemeClr val="accent3"/>
              </a:solidFill>
              <a:latin typeface="Gill Sans Nova Light" panose="020B0302020104020203" pitchFamily="34" charset="0"/>
              <a:ea typeface="+mn-lt"/>
              <a:cs typeface="Gill Sans Light" panose="020B0302020104020203" pitchFamily="34" charset="-79"/>
            </a:endParaRPr>
          </a:p>
        </p:txBody>
      </p:sp>
      <p:sp>
        <p:nvSpPr>
          <p:cNvPr id="9" name="Text Placeholder 2">
            <a:extLst>
              <a:ext uri="{FF2B5EF4-FFF2-40B4-BE49-F238E27FC236}">
                <a16:creationId xmlns:a16="http://schemas.microsoft.com/office/drawing/2014/main" id="{BF1072CE-A97C-DF9D-3C92-10EA625B9B78}"/>
              </a:ext>
            </a:extLst>
          </p:cNvPr>
          <p:cNvSpPr txBox="1">
            <a:spLocks/>
          </p:cNvSpPr>
          <p:nvPr/>
        </p:nvSpPr>
        <p:spPr>
          <a:xfrm>
            <a:off x="3780148" y="794931"/>
            <a:ext cx="3200400" cy="42779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Baskerville Old Face" panose="02020602080505020303" pitchFamily="18" charset="77"/>
                <a:ea typeface="Baskerville" panose="02020502070401020303" pitchFamily="18" charset="0"/>
                <a:cs typeface="+mn-lt"/>
              </a:rPr>
              <a:t>Revenue</a:t>
            </a:r>
            <a:endParaRPr lang="en-US" dirty="0"/>
          </a:p>
        </p:txBody>
      </p:sp>
      <p:sp>
        <p:nvSpPr>
          <p:cNvPr id="10" name="Content Placeholder 3">
            <a:extLst>
              <a:ext uri="{FF2B5EF4-FFF2-40B4-BE49-F238E27FC236}">
                <a16:creationId xmlns:a16="http://schemas.microsoft.com/office/drawing/2014/main" id="{B278F30E-54A7-228A-38F4-F4A10CC740C8}"/>
              </a:ext>
            </a:extLst>
          </p:cNvPr>
          <p:cNvSpPr txBox="1">
            <a:spLocks/>
          </p:cNvSpPr>
          <p:nvPr/>
        </p:nvSpPr>
        <p:spPr>
          <a:xfrm>
            <a:off x="3886515" y="1262484"/>
            <a:ext cx="3267393" cy="3320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Gill Sans Nova Light" panose="020B0302020104020203" pitchFamily="34" charset="0"/>
                <a:ea typeface="+mn-lt"/>
                <a:cs typeface="Gill Sans Light" panose="020B0302020104020203" pitchFamily="34" charset="-79"/>
              </a:rPr>
              <a:t>Is the amount of money received(or to be received) in exchange for product and/or services provided and sold. Revenue includes gross receipts on the sale of service-or gross sale of product.</a:t>
            </a:r>
          </a:p>
        </p:txBody>
      </p:sp>
      <p:sp>
        <p:nvSpPr>
          <p:cNvPr id="13" name="Text Placeholder 2">
            <a:extLst>
              <a:ext uri="{FF2B5EF4-FFF2-40B4-BE49-F238E27FC236}">
                <a16:creationId xmlns:a16="http://schemas.microsoft.com/office/drawing/2014/main" id="{C9B9353B-E7D7-B62A-294B-F92A5D9E459F}"/>
              </a:ext>
            </a:extLst>
          </p:cNvPr>
          <p:cNvSpPr txBox="1">
            <a:spLocks/>
          </p:cNvSpPr>
          <p:nvPr/>
        </p:nvSpPr>
        <p:spPr>
          <a:xfrm>
            <a:off x="7434041" y="834687"/>
            <a:ext cx="3200400" cy="42779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00" indent="0" algn="l" defTabSz="914400" rtl="0" eaLnBrk="1" latinLnBrk="0" hangingPunct="1">
              <a:lnSpc>
                <a:spcPct val="90000"/>
              </a:lnSpc>
              <a:spcBef>
                <a:spcPts val="500"/>
              </a:spcBef>
              <a:buClr>
                <a:srgbClr val="73292A"/>
              </a:buClr>
              <a:buFont typeface="Arial" panose="020B0604020202020204" pitchFamily="34" charset="0"/>
              <a:buNone/>
              <a:defRPr sz="1800" b="1" kern="1200">
                <a:solidFill>
                  <a:schemeClr val="accent3"/>
                </a:solidFill>
                <a:latin typeface="+mn-lt"/>
                <a:ea typeface="+mn-ea"/>
                <a:cs typeface="+mn-cs"/>
              </a:defRPr>
            </a:lvl3pPr>
            <a:lvl4pPr marL="13716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00" indent="0" algn="l" defTabSz="914400"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Baskerville Old Face" panose="02020602080505020303" pitchFamily="18" charset="77"/>
                <a:ea typeface="Baskerville" panose="02020502070401020303" pitchFamily="18" charset="0"/>
                <a:cs typeface="+mn-lt"/>
              </a:rPr>
              <a:t>Expense</a:t>
            </a:r>
            <a:endParaRPr lang="en-US" dirty="0"/>
          </a:p>
        </p:txBody>
      </p:sp>
      <p:sp>
        <p:nvSpPr>
          <p:cNvPr id="14" name="Content Placeholder 3">
            <a:extLst>
              <a:ext uri="{FF2B5EF4-FFF2-40B4-BE49-F238E27FC236}">
                <a16:creationId xmlns:a16="http://schemas.microsoft.com/office/drawing/2014/main" id="{BA2A8A59-66E2-3040-9DC4-5397CB18DBE4}"/>
              </a:ext>
            </a:extLst>
          </p:cNvPr>
          <p:cNvSpPr txBox="1">
            <a:spLocks/>
          </p:cNvSpPr>
          <p:nvPr/>
        </p:nvSpPr>
        <p:spPr>
          <a:xfrm>
            <a:off x="7434041" y="1313335"/>
            <a:ext cx="3812360" cy="3320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Gill Sans Nova Light" panose="020B0302020104020203" pitchFamily="34" charset="0"/>
                <a:ea typeface="+mn-lt"/>
                <a:cs typeface="Gill Sans Light" panose="020B0302020104020203" pitchFamily="34" charset="-79"/>
              </a:rPr>
              <a:t>Is the amount of paid(or to be paid) in exchange for products and/or services received and purchased. Sample expenses includes inventory purchases, salary, and wages, transportation, advertising, electric and water bills, communication, professional fess, etc.</a:t>
            </a:r>
          </a:p>
        </p:txBody>
      </p:sp>
      <p:sp>
        <p:nvSpPr>
          <p:cNvPr id="16" name="TextBox 15">
            <a:extLst>
              <a:ext uri="{FF2B5EF4-FFF2-40B4-BE49-F238E27FC236}">
                <a16:creationId xmlns:a16="http://schemas.microsoft.com/office/drawing/2014/main" id="{928D4FB8-66D2-3024-E743-E26A9B75F1E2}"/>
              </a:ext>
            </a:extLst>
          </p:cNvPr>
          <p:cNvSpPr txBox="1"/>
          <p:nvPr/>
        </p:nvSpPr>
        <p:spPr>
          <a:xfrm>
            <a:off x="1124711" y="4694548"/>
            <a:ext cx="3601039" cy="369332"/>
          </a:xfrm>
          <a:prstGeom prst="rect">
            <a:avLst/>
          </a:prstGeom>
          <a:noFill/>
        </p:spPr>
        <p:txBody>
          <a:bodyPr wrap="square" rtlCol="0">
            <a:spAutoFit/>
          </a:bodyPr>
          <a:lstStyle/>
          <a:p>
            <a:r>
              <a:rPr lang="en-PH" b="1" dirty="0"/>
              <a:t>Steps in Computing Business Income</a:t>
            </a:r>
          </a:p>
        </p:txBody>
      </p:sp>
      <p:sp>
        <p:nvSpPr>
          <p:cNvPr id="18" name="Content Placeholder 3">
            <a:extLst>
              <a:ext uri="{FF2B5EF4-FFF2-40B4-BE49-F238E27FC236}">
                <a16:creationId xmlns:a16="http://schemas.microsoft.com/office/drawing/2014/main" id="{EE2C0DFA-06D0-EE97-9322-F84FCF7D0E2D}"/>
              </a:ext>
            </a:extLst>
          </p:cNvPr>
          <p:cNvSpPr txBox="1">
            <a:spLocks/>
          </p:cNvSpPr>
          <p:nvPr/>
        </p:nvSpPr>
        <p:spPr>
          <a:xfrm>
            <a:off x="1177894" y="5063880"/>
            <a:ext cx="9728918" cy="1603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latin typeface="Gill Sans Nova Light" panose="020B0302020104020203" pitchFamily="34" charset="0"/>
                <a:ea typeface="+mn-lt"/>
                <a:cs typeface="Gill Sans Light" panose="020B0302020104020203" pitchFamily="34" charset="-79"/>
              </a:rPr>
              <a:t>Identify all the products and/or services sold in a given period and then total the amount. The total represents the revenue.</a:t>
            </a:r>
          </a:p>
        </p:txBody>
      </p:sp>
    </p:spTree>
    <p:extLst>
      <p:ext uri="{BB962C8B-B14F-4D97-AF65-F5344CB8AC3E}">
        <p14:creationId xmlns:p14="http://schemas.microsoft.com/office/powerpoint/2010/main" val="898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153668" y="4053054"/>
            <a:ext cx="9884664" cy="1103407"/>
          </a:xfrm>
        </p:spPr>
        <p:txBody>
          <a:bodyPr>
            <a:normAutofit fontScale="90000"/>
          </a:bodyPr>
          <a:lstStyle/>
          <a:p>
            <a:r>
              <a:rPr lang="en-US" sz="8000" dirty="0"/>
              <a:t>Group Activity</a:t>
            </a:r>
          </a:p>
        </p:txBody>
      </p:sp>
    </p:spTree>
    <p:extLst>
      <p:ext uri="{BB962C8B-B14F-4D97-AF65-F5344CB8AC3E}">
        <p14:creationId xmlns:p14="http://schemas.microsoft.com/office/powerpoint/2010/main" val="103488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003389"/>
            <a:ext cx="8695944" cy="1325880"/>
          </a:xfrm>
        </p:spPr>
        <p:txBody>
          <a:bodyPr/>
          <a:lstStyle/>
          <a:p>
            <a:r>
              <a:rPr lang="en-US" dirty="0">
                <a:solidFill>
                  <a:schemeClr val="accent3"/>
                </a:solidFill>
                <a:latin typeface="Baskerville Old Face" panose="02020602080505020303" pitchFamily="18" charset="77"/>
              </a:rPr>
              <a:t>Individual Seatwork</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223516" y="2080260"/>
            <a:ext cx="7744968" cy="2697480"/>
          </a:xfrm>
        </p:spPr>
        <p:txBody>
          <a:bodyPr>
            <a:normAutofit fontScale="85000" lnSpcReduction="20000"/>
          </a:bodyPr>
          <a:lstStyle/>
          <a:p>
            <a:pPr marL="0" indent="0" algn="l">
              <a:lnSpc>
                <a:spcPct val="100000"/>
              </a:lnSpc>
              <a:buNone/>
            </a:pPr>
            <a:r>
              <a:rPr lang="en-US" sz="2000" dirty="0">
                <a:solidFill>
                  <a:schemeClr val="accent3"/>
                </a:solidFill>
                <a:latin typeface="Gill Sans Nova Light" panose="020B0302020104020203" pitchFamily="34" charset="0"/>
                <a:ea typeface="+mn-lt"/>
                <a:cs typeface="Gill Sans Light" panose="020B0302020104020203" pitchFamily="34" charset="-79"/>
              </a:rPr>
              <a:t>Compute the selling price and possible income.</a:t>
            </a:r>
          </a:p>
          <a:p>
            <a:pPr marL="0" indent="0" algn="l">
              <a:lnSpc>
                <a:spcPct val="100000"/>
              </a:lnSpc>
              <a:buNone/>
            </a:pPr>
            <a:r>
              <a:rPr lang="en-US" b="1" dirty="0">
                <a:solidFill>
                  <a:schemeClr val="accent3"/>
                </a:solidFill>
                <a:effectLst>
                  <a:outerShdw blurRad="38100" dist="38100" dir="2700000" algn="tl">
                    <a:srgbClr val="000000">
                      <a:alpha val="43137"/>
                    </a:srgbClr>
                  </a:outerShdw>
                </a:effectLst>
                <a:latin typeface="Gill Sans Nova Light" panose="020B0302020104020203" pitchFamily="34" charset="0"/>
                <a:ea typeface="+mn-lt"/>
                <a:cs typeface="Gill Sans Light" panose="020B0302020104020203" pitchFamily="34" charset="-79"/>
              </a:rPr>
              <a:t>**Use 20% as mark-up price</a:t>
            </a:r>
          </a:p>
          <a:p>
            <a:pPr marL="0" indent="0" algn="l">
              <a:lnSpc>
                <a:spcPct val="100000"/>
              </a:lnSpc>
              <a:buNone/>
            </a:pPr>
            <a:r>
              <a:rPr lang="en-US" b="1" dirty="0">
                <a:solidFill>
                  <a:schemeClr val="accent3"/>
                </a:solidFill>
                <a:cs typeface="Calibri"/>
              </a:rPr>
              <a:t>Project: </a:t>
            </a:r>
            <a:r>
              <a:rPr lang="en-US" dirty="0">
                <a:solidFill>
                  <a:schemeClr val="accent3"/>
                </a:solidFill>
                <a:cs typeface="Calibri"/>
              </a:rPr>
              <a:t>Shoe rack</a:t>
            </a:r>
          </a:p>
          <a:p>
            <a:pPr marL="0" indent="0" algn="l">
              <a:lnSpc>
                <a:spcPct val="100000"/>
              </a:lnSpc>
              <a:buNone/>
            </a:pPr>
            <a:r>
              <a:rPr lang="en-US" b="1" dirty="0">
                <a:cs typeface="Calibri"/>
              </a:rPr>
              <a:t>Pieces: 4</a:t>
            </a:r>
          </a:p>
          <a:p>
            <a:pPr marL="0" indent="0" algn="l">
              <a:lnSpc>
                <a:spcPct val="100000"/>
              </a:lnSpc>
              <a:buNone/>
            </a:pPr>
            <a:r>
              <a:rPr lang="en-US" b="1" dirty="0">
                <a:solidFill>
                  <a:schemeClr val="accent3"/>
                </a:solidFill>
                <a:cs typeface="Calibri"/>
              </a:rPr>
              <a:t>Cost of Materials: Php. 2000.00</a:t>
            </a:r>
          </a:p>
          <a:p>
            <a:pPr marL="0" indent="0" algn="l">
              <a:lnSpc>
                <a:spcPct val="100000"/>
              </a:lnSpc>
              <a:buNone/>
            </a:pPr>
            <a:r>
              <a:rPr lang="en-US" b="1" dirty="0">
                <a:cs typeface="Calibri"/>
              </a:rPr>
              <a:t>Labor: Php 180.00</a:t>
            </a:r>
          </a:p>
          <a:p>
            <a:pPr marL="0" indent="0" algn="l">
              <a:lnSpc>
                <a:spcPct val="100000"/>
              </a:lnSpc>
              <a:buNone/>
            </a:pPr>
            <a:r>
              <a:rPr lang="en-US" b="1" dirty="0">
                <a:solidFill>
                  <a:schemeClr val="accent3"/>
                </a:solidFill>
                <a:cs typeface="Calibri"/>
              </a:rPr>
              <a:t>What is the selling price?</a:t>
            </a:r>
          </a:p>
          <a:p>
            <a:pPr marL="0" indent="0" algn="l">
              <a:lnSpc>
                <a:spcPct val="100000"/>
              </a:lnSpc>
              <a:buNone/>
            </a:pPr>
            <a:r>
              <a:rPr lang="en-US" b="1" dirty="0">
                <a:cs typeface="Calibri"/>
              </a:rPr>
              <a:t>What is the possible income?</a:t>
            </a:r>
            <a:endParaRPr lang="en-US" b="1" dirty="0">
              <a:solidFill>
                <a:schemeClr val="accent3"/>
              </a:solidFill>
              <a:cs typeface="Calibri"/>
            </a:endParaRPr>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223516" y="2080260"/>
            <a:ext cx="7744968" cy="2697480"/>
          </a:xfrm>
        </p:spPr>
        <p:txBody>
          <a:bodyPr>
            <a:normAutofit/>
          </a:bodyPr>
          <a:lstStyle/>
          <a:p>
            <a:pPr marL="0" indent="0" algn="l">
              <a:lnSpc>
                <a:spcPct val="100000"/>
              </a:lnSpc>
              <a:buNone/>
            </a:pPr>
            <a:r>
              <a:rPr lang="en-US" sz="2800" dirty="0">
                <a:solidFill>
                  <a:schemeClr val="accent3"/>
                </a:solidFill>
                <a:latin typeface="Gill Sans Nova Light" panose="020B0302020104020203" pitchFamily="34" charset="0"/>
                <a:ea typeface="+mn-lt"/>
                <a:cs typeface="Gill Sans Light" panose="020B0302020104020203" pitchFamily="34" charset="-79"/>
              </a:rPr>
              <a:t>Your uncle put up a bracelet business, he’s just guessing the price for each item.</a:t>
            </a:r>
          </a:p>
          <a:p>
            <a:pPr marL="0" indent="0" algn="l">
              <a:lnSpc>
                <a:spcPct val="100000"/>
              </a:lnSpc>
              <a:buNone/>
            </a:pPr>
            <a:endParaRPr lang="en-US" sz="2800" dirty="0">
              <a:solidFill>
                <a:schemeClr val="accent3"/>
              </a:solidFill>
              <a:latin typeface="Gill Sans Nova Light" panose="020B0302020104020203" pitchFamily="34" charset="0"/>
              <a:ea typeface="+mn-lt"/>
              <a:cs typeface="Gill Sans Light" panose="020B0302020104020203" pitchFamily="34" charset="-79"/>
            </a:endParaRPr>
          </a:p>
          <a:p>
            <a:pPr marL="0" indent="0" algn="l">
              <a:lnSpc>
                <a:spcPct val="100000"/>
              </a:lnSpc>
              <a:buNone/>
            </a:pPr>
            <a:r>
              <a:rPr lang="en-US" sz="2800" dirty="0">
                <a:solidFill>
                  <a:schemeClr val="accent3"/>
                </a:solidFill>
                <a:latin typeface="Gill Sans Nova Light" panose="020B0302020104020203" pitchFamily="34" charset="0"/>
                <a:ea typeface="+mn-lt"/>
                <a:cs typeface="Gill Sans Light" panose="020B0302020104020203" pitchFamily="34" charset="-79"/>
              </a:rPr>
              <a:t>What will be the consequence of hi</a:t>
            </a:r>
            <a:r>
              <a:rPr lang="en-US" sz="2800" dirty="0">
                <a:latin typeface="Gill Sans Nova Light" panose="020B0302020104020203" pitchFamily="34" charset="0"/>
                <a:ea typeface="+mn-lt"/>
                <a:cs typeface="Gill Sans Light" panose="020B0302020104020203" pitchFamily="34" charset="-79"/>
              </a:rPr>
              <a:t>s action?</a:t>
            </a:r>
          </a:p>
          <a:p>
            <a:pPr marL="0" indent="0" algn="l">
              <a:lnSpc>
                <a:spcPct val="100000"/>
              </a:lnSpc>
              <a:buNone/>
            </a:pPr>
            <a:r>
              <a:rPr lang="en-US" sz="2800" dirty="0">
                <a:solidFill>
                  <a:schemeClr val="accent3"/>
                </a:solidFill>
                <a:latin typeface="Gill Sans Nova Light" panose="020B0302020104020203" pitchFamily="34" charset="0"/>
                <a:ea typeface="+mn-lt"/>
                <a:cs typeface="Gill Sans Light" panose="020B0302020104020203" pitchFamily="34" charset="-79"/>
              </a:rPr>
              <a:t>What will you do?</a:t>
            </a:r>
            <a:endParaRPr lang="en-US" sz="2800" dirty="0">
              <a:solidFill>
                <a:schemeClr val="accent3"/>
              </a:solidFill>
              <a:cs typeface="Calibri"/>
            </a:endParaRPr>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27950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2223516" y="1517715"/>
            <a:ext cx="7744968" cy="3260025"/>
          </a:xfrm>
        </p:spPr>
        <p:txBody>
          <a:bodyPr>
            <a:normAutofit lnSpcReduction="10000"/>
          </a:bodyPr>
          <a:lstStyle/>
          <a:p>
            <a:pPr marL="0" indent="0" algn="l">
              <a:lnSpc>
                <a:spcPct val="100000"/>
              </a:lnSpc>
              <a:buNone/>
            </a:pPr>
            <a:r>
              <a:rPr lang="en-US" sz="2400" dirty="0">
                <a:solidFill>
                  <a:schemeClr val="accent3"/>
                </a:solidFill>
                <a:latin typeface="Gill Sans Nova Light" panose="020B0302020104020203" pitchFamily="34" charset="0"/>
                <a:ea typeface="+mn-lt"/>
                <a:cs typeface="Gill Sans Light" panose="020B0302020104020203" pitchFamily="34" charset="-79"/>
              </a:rPr>
              <a:t>In order to get the selling price of your selected project, what are you going to do?</a:t>
            </a:r>
          </a:p>
          <a:p>
            <a:pPr marL="0" indent="0" algn="l">
              <a:lnSpc>
                <a:spcPct val="100000"/>
              </a:lnSpc>
              <a:buNone/>
            </a:pPr>
            <a:endParaRPr lang="en-US" sz="2400" dirty="0">
              <a:solidFill>
                <a:schemeClr val="accent3"/>
              </a:solidFill>
              <a:latin typeface="Gill Sans Nova Light" panose="020B0302020104020203" pitchFamily="34" charset="0"/>
              <a:ea typeface="+mn-lt"/>
              <a:cs typeface="Gill Sans Light" panose="020B0302020104020203" pitchFamily="34" charset="-79"/>
            </a:endParaRPr>
          </a:p>
          <a:p>
            <a:pPr marL="0" indent="0" algn="l">
              <a:lnSpc>
                <a:spcPct val="100000"/>
              </a:lnSpc>
              <a:buNone/>
            </a:pPr>
            <a:r>
              <a:rPr lang="en-US" sz="2400" dirty="0">
                <a:latin typeface="Gill Sans Nova Light" panose="020B0302020104020203" pitchFamily="34" charset="0"/>
                <a:ea typeface="+mn-lt"/>
                <a:cs typeface="Gill Sans Light" panose="020B0302020104020203" pitchFamily="34" charset="-79"/>
              </a:rPr>
              <a:t>What are the steps in getting the selling price and income? </a:t>
            </a:r>
          </a:p>
          <a:p>
            <a:pPr marL="0" indent="0" algn="l">
              <a:lnSpc>
                <a:spcPct val="100000"/>
              </a:lnSpc>
              <a:buNone/>
            </a:pPr>
            <a:endParaRPr lang="en-US" sz="2400" dirty="0">
              <a:latin typeface="Gill Sans Nova Light" panose="020B0302020104020203" pitchFamily="34" charset="0"/>
              <a:ea typeface="+mn-lt"/>
              <a:cs typeface="Gill Sans Light" panose="020B0302020104020203" pitchFamily="34" charset="-79"/>
            </a:endParaRPr>
          </a:p>
          <a:p>
            <a:pPr marL="0" indent="0" algn="l">
              <a:lnSpc>
                <a:spcPct val="100000"/>
              </a:lnSpc>
              <a:buNone/>
            </a:pPr>
            <a:r>
              <a:rPr lang="en-US" sz="2400" dirty="0">
                <a:latin typeface="Gill Sans Nova Light" panose="020B0302020104020203" pitchFamily="34" charset="0"/>
                <a:ea typeface="+mn-lt"/>
                <a:cs typeface="Gill Sans Light" panose="020B0302020104020203" pitchFamily="34" charset="-79"/>
              </a:rPr>
              <a:t>Is it important to compute your materials, labor and the percentage of mark-up price of your project for its selling price? Why?</a:t>
            </a:r>
            <a:endParaRPr lang="en-US" sz="2400" dirty="0">
              <a:solidFill>
                <a:schemeClr val="accent3"/>
              </a:solidFill>
              <a:cs typeface="Calibri"/>
            </a:endParaRPr>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236602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153668" y="4053054"/>
            <a:ext cx="9884664" cy="1103407"/>
          </a:xfrm>
        </p:spPr>
        <p:txBody>
          <a:bodyPr>
            <a:normAutofit fontScale="90000"/>
          </a:bodyPr>
          <a:lstStyle/>
          <a:p>
            <a:r>
              <a:rPr lang="en-US" sz="8000" dirty="0"/>
              <a:t>Evaluation</a:t>
            </a:r>
          </a:p>
        </p:txBody>
      </p:sp>
    </p:spTree>
    <p:extLst>
      <p:ext uri="{BB962C8B-B14F-4D97-AF65-F5344CB8AC3E}">
        <p14:creationId xmlns:p14="http://schemas.microsoft.com/office/powerpoint/2010/main" val="1346307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p:txBody>
          <a:bodyPr/>
          <a:lstStyle/>
          <a:p>
            <a:r>
              <a:rPr lang="en-US" dirty="0"/>
              <a:t>Quarterly performance</a:t>
            </a:r>
          </a:p>
        </p:txBody>
      </p:sp>
      <p:graphicFrame>
        <p:nvGraphicFramePr>
          <p:cNvPr id="6" name="Content Placeholder 5" descr="Bar chart">
            <a:extLst>
              <a:ext uri="{FF2B5EF4-FFF2-40B4-BE49-F238E27FC236}">
                <a16:creationId xmlns:a16="http://schemas.microsoft.com/office/drawing/2014/main" id="{04E3C183-7D16-18CC-89F3-EFCB21A47EDD}"/>
              </a:ext>
            </a:extLst>
          </p:cNvPr>
          <p:cNvGraphicFramePr>
            <a:graphicFrameLocks noGrp="1"/>
          </p:cNvGraphicFramePr>
          <p:nvPr>
            <p:ph idx="1"/>
            <p:extLst>
              <p:ext uri="{D42A27DB-BD31-4B8C-83A1-F6EECF244321}">
                <p14:modId xmlns:p14="http://schemas.microsoft.com/office/powerpoint/2010/main" val="1356425832"/>
              </p:ext>
            </p:extLst>
          </p:nvPr>
        </p:nvGraphicFramePr>
        <p:xfrm>
          <a:off x="838200" y="1825625"/>
          <a:ext cx="10515600" cy="4370388"/>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941015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395926" y="3102455"/>
            <a:ext cx="11368726" cy="2002536"/>
          </a:xfrm>
        </p:spPr>
        <p:txBody>
          <a:bodyPr>
            <a:noAutofit/>
          </a:bodyPr>
          <a:lstStyle/>
          <a:p>
            <a:r>
              <a:rPr lang="en-US" sz="2800" dirty="0"/>
              <a:t>Think a project. List down your capital, labor needed and possible expenses. </a:t>
            </a:r>
            <a:br>
              <a:rPr lang="en-US" sz="2800" dirty="0"/>
            </a:br>
            <a:br>
              <a:rPr lang="en-US" sz="2800" dirty="0"/>
            </a:br>
            <a:r>
              <a:rPr lang="en-US" sz="2800" dirty="0"/>
              <a:t>Compute your profit and report to the class </a:t>
            </a:r>
          </a:p>
        </p:txBody>
      </p:sp>
      <p:sp>
        <p:nvSpPr>
          <p:cNvPr id="13" name="Title 1">
            <a:extLst>
              <a:ext uri="{FF2B5EF4-FFF2-40B4-BE49-F238E27FC236}">
                <a16:creationId xmlns:a16="http://schemas.microsoft.com/office/drawing/2014/main" id="{D5EC0111-51FA-53BC-038A-39046C9067E1}"/>
              </a:ext>
            </a:extLst>
          </p:cNvPr>
          <p:cNvSpPr txBox="1">
            <a:spLocks/>
          </p:cNvSpPr>
          <p:nvPr/>
        </p:nvSpPr>
        <p:spPr>
          <a:xfrm>
            <a:off x="1137957" y="2139413"/>
            <a:ext cx="9884664" cy="1103407"/>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4400" kern="1200">
                <a:solidFill>
                  <a:schemeClr val="accent3"/>
                </a:solidFill>
                <a:latin typeface="+mj-lt"/>
                <a:ea typeface="+mj-ea"/>
                <a:cs typeface="+mj-cs"/>
              </a:defRPr>
            </a:lvl1pPr>
          </a:lstStyle>
          <a:p>
            <a:r>
              <a:rPr lang="en-US" sz="4800" b="1" dirty="0"/>
              <a:t>Assignment</a:t>
            </a:r>
          </a:p>
        </p:txBody>
      </p:sp>
    </p:spTree>
    <p:extLst>
      <p:ext uri="{BB962C8B-B14F-4D97-AF65-F5344CB8AC3E}">
        <p14:creationId xmlns:p14="http://schemas.microsoft.com/office/powerpoint/2010/main" val="1563980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pPr algn="ctr"/>
            <a:r>
              <a:rPr lang="en-US" dirty="0"/>
              <a:t>Marilyn O. Heolin</a:t>
            </a:r>
          </a:p>
          <a:p>
            <a:pPr algn="ctr"/>
            <a:r>
              <a:rPr lang="en-US" dirty="0"/>
              <a:t>TLE 6</a:t>
            </a:r>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rayer before class start _ 28 seconds only">
            <a:hlinkClick r:id="" action="ppaction://media"/>
            <a:extLst>
              <a:ext uri="{FF2B5EF4-FFF2-40B4-BE49-F238E27FC236}">
                <a16:creationId xmlns:a16="http://schemas.microsoft.com/office/drawing/2014/main" id="{A3A482A3-12BB-C82C-7370-B4FAE12FD0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0980" y="0"/>
            <a:ext cx="10488891" cy="5722070"/>
          </a:xfrm>
          <a:prstGeom prst="rect">
            <a:avLst/>
          </a:prstGeom>
        </p:spPr>
      </p:pic>
    </p:spTree>
    <p:extLst>
      <p:ext uri="{BB962C8B-B14F-4D97-AF65-F5344CB8AC3E}">
        <p14:creationId xmlns:p14="http://schemas.microsoft.com/office/powerpoint/2010/main" val="22768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86"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8"/>
                </p:tgtEl>
              </p:cMediaNode>
            </p:video>
            <p:seq concurrent="1" nextAc="seek">
              <p:cTn id="8" restart="whenNotActive" fill="hold" evtFilter="cancelBubble" nodeType="interactiveSeq">
                <p:stCondLst>
                  <p:cond evt="onClick" delay="0">
                    <p:tgtEl>
                      <p:spTgt spid="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
                                        </p:tgtEl>
                                      </p:cBhvr>
                                    </p:cmd>
                                  </p:childTnLst>
                                </p:cTn>
                              </p:par>
                            </p:childTnLst>
                          </p:cTn>
                        </p:par>
                      </p:childTnLst>
                    </p:cTn>
                  </p:par>
                </p:childTnLst>
              </p:cTn>
              <p:nextCondLst>
                <p:cond evt="onClick" delay="0">
                  <p:tgtEl>
                    <p:spTgt spid="3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3</a:t>
            </a:fld>
            <a:endParaRPr lang="en-US" dirty="0"/>
          </a:p>
        </p:txBody>
      </p:sp>
      <p:sp>
        <p:nvSpPr>
          <p:cNvPr id="8" name="Title 7">
            <a:extLst>
              <a:ext uri="{FF2B5EF4-FFF2-40B4-BE49-F238E27FC236}">
                <a16:creationId xmlns:a16="http://schemas.microsoft.com/office/drawing/2014/main" id="{C3E19853-9BC5-855D-1270-18577EA8F831}"/>
              </a:ext>
            </a:extLst>
          </p:cNvPr>
          <p:cNvSpPr>
            <a:spLocks noGrp="1"/>
          </p:cNvSpPr>
          <p:nvPr>
            <p:ph type="title"/>
          </p:nvPr>
        </p:nvSpPr>
        <p:spPr>
          <a:xfrm>
            <a:off x="2971368" y="136525"/>
            <a:ext cx="6249264" cy="1325880"/>
          </a:xfrm>
        </p:spPr>
        <p:txBody>
          <a:bodyPr/>
          <a:lstStyle/>
          <a:p>
            <a:pPr algn="ctr"/>
            <a:r>
              <a:rPr lang="en-PH" dirty="0"/>
              <a:t>Checking of Attendance</a:t>
            </a:r>
          </a:p>
        </p:txBody>
      </p:sp>
      <p:sp>
        <p:nvSpPr>
          <p:cNvPr id="12" name="Rectangle 11">
            <a:extLst>
              <a:ext uri="{FF2B5EF4-FFF2-40B4-BE49-F238E27FC236}">
                <a16:creationId xmlns:a16="http://schemas.microsoft.com/office/drawing/2014/main" id="{18483B96-B688-E968-5376-6E9F273DB2B9}"/>
              </a:ext>
            </a:extLst>
          </p:cNvPr>
          <p:cNvSpPr/>
          <p:nvPr/>
        </p:nvSpPr>
        <p:spPr>
          <a:xfrm>
            <a:off x="999241" y="1489435"/>
            <a:ext cx="2865749" cy="3082565"/>
          </a:xfrm>
          <a:prstGeom prst="rect">
            <a:avLst/>
          </a:prstGeom>
          <a:solidFill>
            <a:srgbClr val="CAD8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Content Placeholder 2">
            <a:extLst>
              <a:ext uri="{FF2B5EF4-FFF2-40B4-BE49-F238E27FC236}">
                <a16:creationId xmlns:a16="http://schemas.microsoft.com/office/drawing/2014/main" id="{F3FC26F3-6CA0-A7FF-AF64-762D8F2B9597}"/>
              </a:ext>
            </a:extLst>
          </p:cNvPr>
          <p:cNvSpPr txBox="1">
            <a:spLocks/>
          </p:cNvSpPr>
          <p:nvPr/>
        </p:nvSpPr>
        <p:spPr>
          <a:xfrm>
            <a:off x="1096848" y="2101305"/>
            <a:ext cx="3749040" cy="2655389"/>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800" b="1" dirty="0">
                <a:effectLst>
                  <a:outerShdw blurRad="38100" dist="38100" dir="2700000" algn="tl">
                    <a:srgbClr val="000000">
                      <a:alpha val="43137"/>
                    </a:srgbClr>
                  </a:outerShdw>
                </a:effectLst>
                <a:latin typeface="Gill Sans Nova Light" panose="020B0302020104020203" pitchFamily="34" charset="0"/>
                <a:cs typeface="Gill Sans Light" panose="020B0302020104020203" pitchFamily="34" charset="-79"/>
              </a:rPr>
              <a:t>Boys</a:t>
            </a:r>
          </a:p>
          <a:p>
            <a:endParaRPr lang="en-US" sz="8800" dirty="0">
              <a:latin typeface="Gill Sans Nova Light" panose="020B0302020104020203" pitchFamily="34" charset="0"/>
              <a:cs typeface="Calibri"/>
            </a:endParaRPr>
          </a:p>
        </p:txBody>
      </p:sp>
      <p:sp>
        <p:nvSpPr>
          <p:cNvPr id="16" name="Content Placeholder 2">
            <a:extLst>
              <a:ext uri="{FF2B5EF4-FFF2-40B4-BE49-F238E27FC236}">
                <a16:creationId xmlns:a16="http://schemas.microsoft.com/office/drawing/2014/main" id="{86D67CE9-61B7-A143-3647-150B15799F32}"/>
              </a:ext>
            </a:extLst>
          </p:cNvPr>
          <p:cNvSpPr txBox="1">
            <a:spLocks/>
          </p:cNvSpPr>
          <p:nvPr/>
        </p:nvSpPr>
        <p:spPr>
          <a:xfrm>
            <a:off x="7346114" y="2101305"/>
            <a:ext cx="3749040" cy="2655389"/>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800" b="1" dirty="0">
                <a:effectLst>
                  <a:outerShdw blurRad="38100" dist="38100" dir="2700000" algn="tl">
                    <a:srgbClr val="000000">
                      <a:alpha val="43137"/>
                    </a:srgbClr>
                  </a:outerShdw>
                </a:effectLst>
                <a:latin typeface="Gill Sans Nova Light" panose="020B0302020104020203" pitchFamily="34" charset="0"/>
                <a:cs typeface="Gill Sans Light" panose="020B0302020104020203" pitchFamily="34" charset="-79"/>
              </a:rPr>
              <a:t>Girls</a:t>
            </a:r>
          </a:p>
          <a:p>
            <a:endParaRPr lang="en-US" sz="8800" dirty="0">
              <a:latin typeface="Gill Sans Nova Light" panose="020B0302020104020203" pitchFamily="34" charset="0"/>
              <a:cs typeface="Calibri"/>
            </a:endParaRPr>
          </a:p>
        </p:txBody>
      </p:sp>
    </p:spTree>
    <p:extLst>
      <p:ext uri="{BB962C8B-B14F-4D97-AF65-F5344CB8AC3E}">
        <p14:creationId xmlns:p14="http://schemas.microsoft.com/office/powerpoint/2010/main" val="185952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E5E622-3AC4-95CF-5813-675EE0FB9EBC}"/>
              </a:ext>
            </a:extLst>
          </p:cNvPr>
          <p:cNvSpPr>
            <a:spLocks noGrp="1"/>
          </p:cNvSpPr>
          <p:nvPr>
            <p:ph type="sldNum" sz="quarter" idx="12"/>
          </p:nvPr>
        </p:nvSpPr>
        <p:spPr/>
        <p:txBody>
          <a:bodyPr/>
          <a:lstStyle/>
          <a:p>
            <a:fld id="{294A09A9-5501-47C1-A89A-A340965A2BE2}" type="slidenum">
              <a:rPr lang="en-US" smtClean="0"/>
              <a:t>4</a:t>
            </a:fld>
            <a:endParaRPr lang="en-US" dirty="0"/>
          </a:p>
        </p:txBody>
      </p:sp>
      <p:pic>
        <p:nvPicPr>
          <p:cNvPr id="4" name="LuLaLey (Action Song)  _ Pinoy BK Channel🇵🇭 _ TAGALOG FOLK SONGS FOR KIDS (AWITING PAMBATA)">
            <a:hlinkClick r:id="" action="ppaction://media"/>
            <a:extLst>
              <a:ext uri="{FF2B5EF4-FFF2-40B4-BE49-F238E27FC236}">
                <a16:creationId xmlns:a16="http://schemas.microsoft.com/office/drawing/2014/main" id="{1D6938A8-5529-10B4-D7FF-A683167E50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7507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3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981710"/>
            <a:ext cx="8695944" cy="1325880"/>
          </a:xfrm>
        </p:spPr>
        <p:txBody>
          <a:bodyPr/>
          <a:lstStyle/>
          <a:p>
            <a:r>
              <a:rPr lang="en-US" dirty="0"/>
              <a:t>Classroom Rules</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5</a:t>
            </a:fld>
            <a:endParaRPr lang="en-US" dirty="0"/>
          </a:p>
        </p:txBody>
      </p:sp>
      <p:pic>
        <p:nvPicPr>
          <p:cNvPr id="8" name="Classroom Rules">
            <a:hlinkClick r:id="" action="ppaction://media"/>
            <a:extLst>
              <a:ext uri="{FF2B5EF4-FFF2-40B4-BE49-F238E27FC236}">
                <a16:creationId xmlns:a16="http://schemas.microsoft.com/office/drawing/2014/main" id="{FCC26C46-1DA6-DE3B-47C3-1F37882F60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21306" y="1965708"/>
            <a:ext cx="6949388" cy="3127450"/>
          </a:xfrm>
          <a:prstGeom prst="rect">
            <a:avLst/>
          </a:prstGeom>
        </p:spPr>
      </p:pic>
    </p:spTree>
    <p:extLst>
      <p:ext uri="{BB962C8B-B14F-4D97-AF65-F5344CB8AC3E}">
        <p14:creationId xmlns:p14="http://schemas.microsoft.com/office/powerpoint/2010/main" val="17329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2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153668" y="4053054"/>
            <a:ext cx="9884664" cy="1103407"/>
          </a:xfrm>
        </p:spPr>
        <p:txBody>
          <a:bodyPr>
            <a:normAutofit fontScale="90000"/>
          </a:bodyPr>
          <a:lstStyle/>
          <a:p>
            <a:r>
              <a:rPr lang="en-US" sz="8000" dirty="0"/>
              <a:t>Review</a:t>
            </a:r>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p:txBody>
          <a:bodyPr/>
          <a:lstStyle/>
          <a:p>
            <a:r>
              <a:rPr lang="en-US" dirty="0"/>
              <a:t>V</a:t>
            </a:r>
          </a:p>
        </p:txBody>
      </p:sp>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5578797" y="136525"/>
            <a:ext cx="4974336" cy="1325880"/>
          </a:xfrm>
        </p:spPr>
        <p:txBody>
          <a:bodyPr>
            <a:normAutofit/>
          </a:bodyPr>
          <a:lstStyle/>
          <a:p>
            <a:r>
              <a:rPr lang="en-US" sz="6600" dirty="0"/>
              <a:t>Vocabulary</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913462" y="1509647"/>
            <a:ext cx="1250823" cy="794641"/>
          </a:xfrm>
          <a:prstGeom prst="rect">
            <a:avLst/>
          </a:prstGeom>
        </p:spPr>
      </p:pic>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5951707" y="1509647"/>
            <a:ext cx="5065776" cy="921965"/>
          </a:xfrm>
        </p:spPr>
        <p:txBody>
          <a:bodyPr>
            <a:normAutofit/>
          </a:bodyPr>
          <a:lstStyle/>
          <a:p>
            <a:r>
              <a:rPr lang="en-US" sz="4800" dirty="0"/>
              <a:t>Selling price</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5950247" y="2431612"/>
            <a:ext cx="5065776" cy="1066364"/>
          </a:xfrm>
        </p:spPr>
        <p:txBody>
          <a:bodyPr>
            <a:normAutofit lnSpcReduction="10000"/>
          </a:bodyPr>
          <a:lstStyle/>
          <a:p>
            <a:r>
              <a:rPr lang="en-US" sz="2400" dirty="0"/>
              <a:t>The actual final price of a product or service that company charges a purchaser to buy them</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5950247" y="3735690"/>
            <a:ext cx="5065776" cy="771908"/>
          </a:xfrm>
        </p:spPr>
        <p:txBody>
          <a:bodyPr>
            <a:noAutofit/>
          </a:bodyPr>
          <a:lstStyle/>
          <a:p>
            <a:r>
              <a:rPr lang="en-US" sz="4800" dirty="0"/>
              <a:t>Profit</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5950247" y="4489310"/>
            <a:ext cx="5065776" cy="1408176"/>
          </a:xfrm>
        </p:spPr>
        <p:txBody>
          <a:bodyPr>
            <a:noAutofit/>
          </a:bodyPr>
          <a:lstStyle/>
          <a:p>
            <a:r>
              <a:rPr lang="en-US" sz="2400" dirty="0"/>
              <a:t>Is the amount gathered from the sales of products or services after deducting the amount spent as capital and operational expenses. Sales is the exchange of commodities products and services for money.</a:t>
            </a:r>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8" name="Title 1">
            <a:extLst>
              <a:ext uri="{FF2B5EF4-FFF2-40B4-BE49-F238E27FC236}">
                <a16:creationId xmlns:a16="http://schemas.microsoft.com/office/drawing/2014/main" id="{4E0D76CA-C747-E2EF-941D-F9C6D7554688}"/>
              </a:ext>
            </a:extLst>
          </p:cNvPr>
          <p:cNvSpPr txBox="1">
            <a:spLocks/>
          </p:cNvSpPr>
          <p:nvPr/>
        </p:nvSpPr>
        <p:spPr>
          <a:xfrm>
            <a:off x="234238" y="5089523"/>
            <a:ext cx="4479163"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r>
              <a:rPr lang="en-US" sz="2000" dirty="0"/>
              <a:t>Have you tried to earn money by selling a product? What is that product?</a:t>
            </a:r>
          </a:p>
        </p:txBody>
      </p:sp>
    </p:spTree>
    <p:extLst>
      <p:ext uri="{BB962C8B-B14F-4D97-AF65-F5344CB8AC3E}">
        <p14:creationId xmlns:p14="http://schemas.microsoft.com/office/powerpoint/2010/main" val="2985610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838200" y="0"/>
            <a:ext cx="10515600" cy="1325880"/>
          </a:xfrm>
        </p:spPr>
        <p:txBody>
          <a:bodyPr/>
          <a:lstStyle/>
          <a:p>
            <a:r>
              <a:rPr lang="en-US" dirty="0"/>
              <a:t>Presenting examples</a:t>
            </a:r>
          </a:p>
        </p:txBody>
      </p:sp>
      <p:graphicFrame>
        <p:nvGraphicFramePr>
          <p:cNvPr id="6" name="Table 4">
            <a:extLst>
              <a:ext uri="{FF2B5EF4-FFF2-40B4-BE49-F238E27FC236}">
                <a16:creationId xmlns:a16="http://schemas.microsoft.com/office/drawing/2014/main" id="{3B4F3B47-5D90-6680-2EE4-D15F8C55D228}"/>
              </a:ext>
            </a:extLst>
          </p:cNvPr>
          <p:cNvGraphicFramePr>
            <a:graphicFrameLocks noGrp="1"/>
          </p:cNvGraphicFramePr>
          <p:nvPr>
            <p:ph idx="1"/>
            <p:extLst>
              <p:ext uri="{D42A27DB-BD31-4B8C-83A1-F6EECF244321}">
                <p14:modId xmlns:p14="http://schemas.microsoft.com/office/powerpoint/2010/main" val="1916597958"/>
              </p:ext>
            </p:extLst>
          </p:nvPr>
        </p:nvGraphicFramePr>
        <p:xfrm>
          <a:off x="369269" y="1325880"/>
          <a:ext cx="11272834" cy="2074395"/>
        </p:xfrm>
        <a:graphic>
          <a:graphicData uri="http://schemas.openxmlformats.org/drawingml/2006/table">
            <a:tbl>
              <a:tblPr firstRow="1" bandRow="1">
                <a:tableStyleId>{5C22544A-7EE6-4342-B048-85BDC9FD1C3A}</a:tableStyleId>
              </a:tblPr>
              <a:tblGrid>
                <a:gridCol w="1742773">
                  <a:extLst>
                    <a:ext uri="{9D8B030D-6E8A-4147-A177-3AD203B41FA5}">
                      <a16:colId xmlns:a16="http://schemas.microsoft.com/office/drawing/2014/main" val="1689330750"/>
                    </a:ext>
                  </a:extLst>
                </a:gridCol>
                <a:gridCol w="1198358">
                  <a:extLst>
                    <a:ext uri="{9D8B030D-6E8A-4147-A177-3AD203B41FA5}">
                      <a16:colId xmlns:a16="http://schemas.microsoft.com/office/drawing/2014/main" val="2660631934"/>
                    </a:ext>
                  </a:extLst>
                </a:gridCol>
                <a:gridCol w="2068134">
                  <a:extLst>
                    <a:ext uri="{9D8B030D-6E8A-4147-A177-3AD203B41FA5}">
                      <a16:colId xmlns:a16="http://schemas.microsoft.com/office/drawing/2014/main" val="3909717689"/>
                    </a:ext>
                  </a:extLst>
                </a:gridCol>
                <a:gridCol w="2213097">
                  <a:extLst>
                    <a:ext uri="{9D8B030D-6E8A-4147-A177-3AD203B41FA5}">
                      <a16:colId xmlns:a16="http://schemas.microsoft.com/office/drawing/2014/main" val="1603189107"/>
                    </a:ext>
                  </a:extLst>
                </a:gridCol>
                <a:gridCol w="1884515">
                  <a:extLst>
                    <a:ext uri="{9D8B030D-6E8A-4147-A177-3AD203B41FA5}">
                      <a16:colId xmlns:a16="http://schemas.microsoft.com/office/drawing/2014/main" val="2755691855"/>
                    </a:ext>
                  </a:extLst>
                </a:gridCol>
                <a:gridCol w="2165957">
                  <a:extLst>
                    <a:ext uri="{9D8B030D-6E8A-4147-A177-3AD203B41FA5}">
                      <a16:colId xmlns:a16="http://schemas.microsoft.com/office/drawing/2014/main" val="1573039812"/>
                    </a:ext>
                  </a:extLst>
                </a:gridCol>
              </a:tblGrid>
              <a:tr h="602424">
                <a:tc>
                  <a:txBody>
                    <a:bodyPr/>
                    <a:lstStyle/>
                    <a:p>
                      <a:pPr algn="ctr"/>
                      <a:r>
                        <a:rPr lang="en-US" sz="2800" dirty="0"/>
                        <a:t>Project</a:t>
                      </a:r>
                    </a:p>
                  </a:txBody>
                  <a:tcPr anchor="ctr">
                    <a:solidFill>
                      <a:schemeClr val="accent2"/>
                    </a:solidFill>
                  </a:tcPr>
                </a:tc>
                <a:tc>
                  <a:txBody>
                    <a:bodyPr/>
                    <a:lstStyle/>
                    <a:p>
                      <a:pPr algn="ctr"/>
                      <a:r>
                        <a:rPr lang="en-US" sz="3200" b="0" dirty="0">
                          <a:latin typeface="Baskerville Old Face" panose="02020602080505020303" pitchFamily="18" charset="77"/>
                          <a:ea typeface="Baskerville" panose="02020502070401020303" pitchFamily="18" charset="0"/>
                          <a:cs typeface="Gill Sans Nova Light" panose="020F0302020204030204" pitchFamily="34" charset="0"/>
                        </a:rPr>
                        <a:t>Pieces</a:t>
                      </a:r>
                    </a:p>
                  </a:txBody>
                  <a:tcPr anchor="ctr">
                    <a:solidFill>
                      <a:schemeClr val="accent2"/>
                    </a:solidFill>
                  </a:tcPr>
                </a:tc>
                <a:tc>
                  <a:txBody>
                    <a:bodyPr/>
                    <a:lstStyle/>
                    <a:p>
                      <a:pPr algn="ctr"/>
                      <a:r>
                        <a:rPr lang="en-US" sz="3200" b="0" dirty="0">
                          <a:latin typeface="Baskerville Old Face" panose="02020602080505020303" pitchFamily="18" charset="77"/>
                          <a:ea typeface="Baskerville" panose="02020502070401020303" pitchFamily="18" charset="0"/>
                          <a:cs typeface="Gill Sans Nova Light" panose="020F0302020204030204" pitchFamily="34" charset="0"/>
                        </a:rPr>
                        <a:t>Cost of Materials</a:t>
                      </a:r>
                    </a:p>
                  </a:txBody>
                  <a:tcPr anchor="ctr">
                    <a:solidFill>
                      <a:schemeClr val="accent2"/>
                    </a:solidFill>
                  </a:tcPr>
                </a:tc>
                <a:tc>
                  <a:txBody>
                    <a:bodyPr/>
                    <a:lstStyle/>
                    <a:p>
                      <a:pPr algn="ctr"/>
                      <a:r>
                        <a:rPr lang="en-US" sz="3200" b="0" dirty="0">
                          <a:latin typeface="Baskerville Old Face" panose="02020602080505020303" pitchFamily="18" charset="77"/>
                          <a:ea typeface="Baskerville" panose="02020502070401020303" pitchFamily="18" charset="0"/>
                          <a:cs typeface="Gill Sans Nova Light" panose="020F0302020204030204" pitchFamily="34" charset="0"/>
                        </a:rPr>
                        <a:t>Labor per pieces</a:t>
                      </a:r>
                    </a:p>
                  </a:txBody>
                  <a:tcPr anchor="ctr">
                    <a:solidFill>
                      <a:schemeClr val="accent2"/>
                    </a:solidFill>
                  </a:tcPr>
                </a:tc>
                <a:tc>
                  <a:txBody>
                    <a:bodyPr/>
                    <a:lstStyle/>
                    <a:p>
                      <a:pPr algn="ctr"/>
                      <a:r>
                        <a:rPr lang="en-US" sz="3200" b="0" dirty="0">
                          <a:latin typeface="Baskerville Old Face" panose="02020602080505020303" pitchFamily="18" charset="77"/>
                          <a:ea typeface="Baskerville" panose="02020502070401020303" pitchFamily="18" charset="0"/>
                          <a:cs typeface="Gill Sans Nova Light" panose="020F0302020204030204" pitchFamily="34" charset="0"/>
                        </a:rPr>
                        <a:t>Reselling price</a:t>
                      </a:r>
                    </a:p>
                  </a:txBody>
                  <a:tcPr anchor="ctr">
                    <a:solidFill>
                      <a:schemeClr val="accent2"/>
                    </a:solidFill>
                  </a:tcPr>
                </a:tc>
                <a:tc>
                  <a:txBody>
                    <a:bodyPr/>
                    <a:lstStyle/>
                    <a:p>
                      <a:pPr algn="ctr"/>
                      <a:r>
                        <a:rPr lang="en-US" sz="3200" b="0" dirty="0">
                          <a:latin typeface="Baskerville Old Face" panose="02020602080505020303" pitchFamily="18" charset="77"/>
                          <a:ea typeface="Baskerville" panose="02020502070401020303" pitchFamily="18" charset="0"/>
                          <a:cs typeface="Gill Sans Nova Light" panose="020F0302020204030204" pitchFamily="34" charset="0"/>
                        </a:rPr>
                        <a:t>Possible Income</a:t>
                      </a:r>
                    </a:p>
                  </a:txBody>
                  <a:tcPr anchor="ctr">
                    <a:solidFill>
                      <a:schemeClr val="accent2"/>
                    </a:solidFill>
                  </a:tcPr>
                </a:tc>
                <a:extLst>
                  <a:ext uri="{0D108BD9-81ED-4DB2-BD59-A6C34878D82A}">
                    <a16:rowId xmlns:a16="http://schemas.microsoft.com/office/drawing/2014/main" val="479928716"/>
                  </a:ext>
                </a:extLst>
              </a:tr>
              <a:tr h="1007595">
                <a:tc>
                  <a:txBody>
                    <a:bodyPr/>
                    <a:lstStyle/>
                    <a:p>
                      <a:pPr algn="ctr"/>
                      <a:r>
                        <a:rPr lang="en-US" sz="3600" b="0" i="0" dirty="0">
                          <a:solidFill>
                            <a:schemeClr val="accent3"/>
                          </a:solidFill>
                          <a:latin typeface="Gill Sans Nova Light" panose="020B0302020104020203" pitchFamily="34" charset="0"/>
                          <a:cs typeface="Gill Sans Light" panose="020B0302020104020203" pitchFamily="34" charset="-79"/>
                        </a:rPr>
                        <a:t>Bracelet</a:t>
                      </a:r>
                    </a:p>
                  </a:txBody>
                  <a:tcPr anchor="ctr">
                    <a:solidFill>
                      <a:schemeClr val="tx2"/>
                    </a:solidFill>
                  </a:tcPr>
                </a:tc>
                <a:tc>
                  <a:txBody>
                    <a:bodyPr/>
                    <a:lstStyle/>
                    <a:p>
                      <a:pPr algn="ctr"/>
                      <a:r>
                        <a:rPr lang="en-US" sz="3600" b="0" i="0" dirty="0">
                          <a:solidFill>
                            <a:schemeClr val="accent3"/>
                          </a:solidFill>
                          <a:latin typeface="Gill Sans Nova Light" panose="020B0302020104020203" pitchFamily="34" charset="0"/>
                          <a:cs typeface="Gill Sans Light" panose="020B0302020104020203" pitchFamily="34" charset="-79"/>
                        </a:rPr>
                        <a:t>10</a:t>
                      </a:r>
                    </a:p>
                  </a:txBody>
                  <a:tcPr anchor="ctr">
                    <a:solidFill>
                      <a:schemeClr val="tx2"/>
                    </a:solidFill>
                  </a:tcPr>
                </a:tc>
                <a:tc>
                  <a:txBody>
                    <a:bodyPr/>
                    <a:lstStyle/>
                    <a:p>
                      <a:pPr algn="ctr"/>
                      <a:r>
                        <a:rPr lang="en-US" sz="3600" b="0" i="0" dirty="0">
                          <a:solidFill>
                            <a:schemeClr val="accent3"/>
                          </a:solidFill>
                          <a:latin typeface="Gill Sans Nova Light" panose="020B0302020104020203" pitchFamily="34" charset="0"/>
                          <a:cs typeface="Gill Sans Light" panose="020B0302020104020203" pitchFamily="34" charset="-79"/>
                        </a:rPr>
                        <a:t>Php 15.00</a:t>
                      </a:r>
                    </a:p>
                  </a:txBody>
                  <a:tcPr anchor="ctr">
                    <a:solidFill>
                      <a:schemeClr val="tx2"/>
                    </a:solidFill>
                  </a:tcPr>
                </a:tc>
                <a:tc>
                  <a:txBody>
                    <a:bodyPr/>
                    <a:lstStyle/>
                    <a:p>
                      <a:pPr algn="ctr"/>
                      <a:r>
                        <a:rPr lang="en-US" sz="3600" b="0" i="0" dirty="0">
                          <a:solidFill>
                            <a:schemeClr val="accent3"/>
                          </a:solidFill>
                          <a:latin typeface="Gill Sans Nova Light" panose="020B0302020104020203" pitchFamily="34" charset="0"/>
                          <a:cs typeface="Gill Sans Light" panose="020B0302020104020203" pitchFamily="34" charset="-79"/>
                        </a:rPr>
                        <a:t>Php 5.00</a:t>
                      </a:r>
                    </a:p>
                  </a:txBody>
                  <a:tcPr anchor="ctr">
                    <a:solidFill>
                      <a:schemeClr val="tx2"/>
                    </a:solidFill>
                  </a:tcPr>
                </a:tc>
                <a:tc>
                  <a:txBody>
                    <a:bodyPr/>
                    <a:lstStyle/>
                    <a:p>
                      <a:pPr algn="ctr"/>
                      <a:endParaRPr lang="en-US" sz="2400" b="0" i="0" dirty="0">
                        <a:solidFill>
                          <a:schemeClr val="accent3"/>
                        </a:solidFill>
                        <a:latin typeface="Gill Sans Nova Light" panose="020B0302020104020203" pitchFamily="34" charset="0"/>
                        <a:cs typeface="Gill Sans Light" panose="020B0302020104020203" pitchFamily="34" charset="-79"/>
                      </a:endParaRPr>
                    </a:p>
                  </a:txBody>
                  <a:tcPr anchor="ctr">
                    <a:solidFill>
                      <a:schemeClr val="tx2"/>
                    </a:solidFill>
                  </a:tcPr>
                </a:tc>
                <a:tc>
                  <a:txBody>
                    <a:bodyPr/>
                    <a:lstStyle/>
                    <a:p>
                      <a:pPr algn="ctr"/>
                      <a:endParaRPr lang="en-US" sz="2400" b="0" i="0" dirty="0">
                        <a:solidFill>
                          <a:schemeClr val="accent3"/>
                        </a:solidFill>
                        <a:latin typeface="Gill Sans Nova Light" panose="020B0302020104020203" pitchFamily="34" charset="0"/>
                        <a:cs typeface="Gill Sans Light" panose="020B0302020104020203" pitchFamily="34" charset="-79"/>
                      </a:endParaRPr>
                    </a:p>
                  </a:txBody>
                  <a:tcPr anchor="ctr">
                    <a:solidFill>
                      <a:schemeClr val="tx2"/>
                    </a:solidFill>
                  </a:tcPr>
                </a:tc>
                <a:extLst>
                  <a:ext uri="{0D108BD9-81ED-4DB2-BD59-A6C34878D82A}">
                    <a16:rowId xmlns:a16="http://schemas.microsoft.com/office/drawing/2014/main" val="1760208656"/>
                  </a:ext>
                </a:extLst>
              </a:tr>
            </a:tbl>
          </a:graphicData>
        </a:graphic>
      </p:graphicFrame>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87120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dirty="0">
                <a:solidFill>
                  <a:schemeClr val="accent3"/>
                </a:solidFill>
                <a:latin typeface="Baskerville Old Face" panose="02020602080505020303" pitchFamily="18" charset="77"/>
                <a:ea typeface="Baskerville" panose="02020502070401020303" pitchFamily="18" charset="0"/>
              </a:rPr>
              <a:t>Steps on how to get the selling price and the possible income</a:t>
            </a:r>
            <a:endParaRPr lang="en-US" dirty="0"/>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p:txBody>
          <a:bodyPr/>
          <a:lstStyle/>
          <a:p>
            <a:r>
              <a:rPr lang="en-US" sz="2000" dirty="0">
                <a:solidFill>
                  <a:schemeClr val="accent3"/>
                </a:solidFill>
                <a:latin typeface="Baskerville Old Face" panose="02020602080505020303" pitchFamily="18" charset="77"/>
                <a:ea typeface="Baskerville" panose="02020502070401020303" pitchFamily="18" charset="0"/>
                <a:cs typeface="+mn-lt"/>
              </a:rPr>
              <a:t>Project: Beaded Necklace</a:t>
            </a:r>
            <a:endParaRPr lang="en-US" dirty="0"/>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p:txBody>
          <a:bodyPr/>
          <a:lstStyle/>
          <a:p>
            <a:pPr marL="0" indent="0">
              <a:buNone/>
            </a:pPr>
            <a:r>
              <a:rPr lang="en-US" sz="1600" dirty="0">
                <a:solidFill>
                  <a:schemeClr val="accent3"/>
                </a:solidFill>
                <a:latin typeface="Gill Sans Nova Light" panose="020B0302020104020203" pitchFamily="34" charset="0"/>
                <a:ea typeface="+mn-lt"/>
                <a:cs typeface="Gill Sans Light" panose="020B0302020104020203" pitchFamily="34" charset="-79"/>
              </a:rPr>
              <a:t>Add all the cost of materials plus the cost of labor to get the unit cost for each necklace</a:t>
            </a:r>
          </a:p>
          <a:p>
            <a:pPr marL="0" indent="0">
              <a:buNone/>
            </a:pPr>
            <a:endParaRPr lang="en-US" dirty="0">
              <a:latin typeface="Gill Sans Nova Light" panose="020B0302020104020203" pitchFamily="34" charset="0"/>
              <a:ea typeface="+mn-lt"/>
              <a:cs typeface="Gill Sans Light" panose="020B0302020104020203" pitchFamily="34" charset="-79"/>
            </a:endParaRPr>
          </a:p>
          <a:p>
            <a:pPr marL="0" indent="0">
              <a:buNone/>
            </a:pPr>
            <a:r>
              <a:rPr lang="en-US" sz="1600" dirty="0">
                <a:solidFill>
                  <a:schemeClr val="accent3"/>
                </a:solidFill>
                <a:latin typeface="Gill Sans Nova Light" panose="020B0302020104020203" pitchFamily="34" charset="0"/>
                <a:ea typeface="+mn-lt"/>
                <a:cs typeface="Gill Sans Light" panose="020B0302020104020203" pitchFamily="34" charset="-79"/>
              </a:rPr>
              <a:t>Materials	Php 60.00</a:t>
            </a:r>
          </a:p>
          <a:p>
            <a:pPr marL="0" indent="0">
              <a:buNone/>
            </a:pPr>
            <a:r>
              <a:rPr lang="en-US" dirty="0">
                <a:latin typeface="Gill Sans Nova Light" panose="020B0302020104020203" pitchFamily="34" charset="0"/>
                <a:ea typeface="+mn-lt"/>
                <a:cs typeface="Gill Sans Light" panose="020B0302020104020203" pitchFamily="34" charset="-79"/>
              </a:rPr>
              <a:t>Labor	Php 30.00</a:t>
            </a:r>
          </a:p>
          <a:p>
            <a:pPr marL="0" indent="0">
              <a:buNone/>
            </a:pPr>
            <a:r>
              <a:rPr lang="en-US" sz="1600" dirty="0">
                <a:solidFill>
                  <a:schemeClr val="accent3"/>
                </a:solidFill>
                <a:latin typeface="Gill Sans Nova Light" panose="020B0302020104020203" pitchFamily="34" charset="0"/>
                <a:ea typeface="+mn-lt"/>
                <a:cs typeface="Gill Sans Light" panose="020B0302020104020203" pitchFamily="34" charset="-79"/>
              </a:rPr>
              <a:t>	Php 90.00</a:t>
            </a: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a:xfrm>
            <a:off x="4720199" y="2234059"/>
            <a:ext cx="2969222" cy="3320861"/>
          </a:xfrm>
        </p:spPr>
        <p:txBody>
          <a:bodyPr/>
          <a:lstStyle/>
          <a:p>
            <a:pPr marL="0" indent="0">
              <a:buNone/>
            </a:pPr>
            <a:r>
              <a:rPr lang="en-US" dirty="0">
                <a:latin typeface="Gill Sans Nova Light" panose="020B0302020104020203" pitchFamily="34" charset="0"/>
                <a:ea typeface="+mn-lt"/>
                <a:cs typeface="Gill Sans Light" panose="020B0302020104020203" pitchFamily="34" charset="-79"/>
              </a:rPr>
              <a:t>Multiply Php 90.00 x 20% for mark-up price.</a:t>
            </a:r>
          </a:p>
          <a:p>
            <a:pPr marL="0" indent="0">
              <a:buNone/>
            </a:pPr>
            <a:endParaRPr lang="en-US" dirty="0">
              <a:latin typeface="Gill Sans Nova Light" panose="020B0302020104020203" pitchFamily="34" charset="0"/>
              <a:ea typeface="+mn-lt"/>
              <a:cs typeface="Gill Sans Light" panose="020B0302020104020203" pitchFamily="34" charset="-79"/>
            </a:endParaRPr>
          </a:p>
          <a:p>
            <a:pPr marL="0" indent="0">
              <a:buNone/>
            </a:pPr>
            <a:r>
              <a:rPr lang="en-US" dirty="0">
                <a:latin typeface="Gill Sans Nova Light" panose="020B0302020104020203" pitchFamily="34" charset="0"/>
                <a:ea typeface="+mn-lt"/>
                <a:cs typeface="Gill Sans Light" panose="020B0302020104020203" pitchFamily="34" charset="-79"/>
              </a:rPr>
              <a:t>Php 90.00</a:t>
            </a:r>
          </a:p>
          <a:p>
            <a:pPr marL="0" indent="0">
              <a:buNone/>
            </a:pPr>
            <a:r>
              <a:rPr lang="en-US" dirty="0">
                <a:latin typeface="Gill Sans Nova Light" panose="020B0302020104020203" pitchFamily="34" charset="0"/>
                <a:ea typeface="+mn-lt"/>
                <a:cs typeface="Gill Sans Light" panose="020B0302020104020203" pitchFamily="34" charset="-79"/>
              </a:rPr>
              <a:t>     </a:t>
            </a:r>
            <a:r>
              <a:rPr lang="en-US" u="sng" dirty="0">
                <a:latin typeface="Gill Sans Nova Light" panose="020B0302020104020203" pitchFamily="34" charset="0"/>
                <a:ea typeface="+mn-lt"/>
                <a:cs typeface="Gill Sans Light" panose="020B0302020104020203" pitchFamily="34" charset="-79"/>
              </a:rPr>
              <a:t>x 20% (.20)</a:t>
            </a:r>
          </a:p>
          <a:p>
            <a:pPr marL="0" indent="0">
              <a:buNone/>
            </a:pPr>
            <a:r>
              <a:rPr lang="en-US" dirty="0">
                <a:latin typeface="Gill Sans Nova Light" panose="020B0302020104020203" pitchFamily="34" charset="0"/>
                <a:ea typeface="+mn-lt"/>
                <a:cs typeface="Gill Sans Light" panose="020B0302020104020203" pitchFamily="34" charset="-79"/>
              </a:rPr>
              <a:t>Php 18.00 mark-up price</a:t>
            </a:r>
          </a:p>
          <a:p>
            <a:pPr marL="0" indent="0">
              <a:buNone/>
            </a:pPr>
            <a:endParaRPr lang="en-US" dirty="0">
              <a:latin typeface="Gill Sans Nova Light" panose="020B0302020104020203" pitchFamily="34" charset="0"/>
              <a:ea typeface="+mn-lt"/>
              <a:cs typeface="Gill Sans Light" panose="020B0302020104020203" pitchFamily="34" charset="-79"/>
            </a:endParaRPr>
          </a:p>
          <a:p>
            <a:pPr marL="0" indent="0">
              <a:buNone/>
            </a:pPr>
            <a:r>
              <a:rPr lang="en-US" dirty="0">
                <a:latin typeface="Gill Sans Nova Light" panose="020B0302020104020203" pitchFamily="34" charset="0"/>
                <a:ea typeface="+mn-lt"/>
                <a:cs typeface="Gill Sans Light" panose="020B0302020104020203" pitchFamily="34" charset="-79"/>
              </a:rPr>
              <a:t> </a:t>
            </a:r>
            <a:endParaRPr lang="en-US" sz="1600" dirty="0">
              <a:solidFill>
                <a:schemeClr val="accent3"/>
              </a:solidFill>
              <a:latin typeface="Gill Sans Nova Light" panose="020B0302020104020203" pitchFamily="34" charset="0"/>
              <a:cs typeface="Gill Sans Light" panose="020B0302020104020203" pitchFamily="34" charset="-79"/>
            </a:endParaRPr>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17" name="Content Placeholder 5">
            <a:extLst>
              <a:ext uri="{FF2B5EF4-FFF2-40B4-BE49-F238E27FC236}">
                <a16:creationId xmlns:a16="http://schemas.microsoft.com/office/drawing/2014/main" id="{C3C68249-A55A-A99E-6478-428054A90585}"/>
              </a:ext>
            </a:extLst>
          </p:cNvPr>
          <p:cNvSpPr txBox="1">
            <a:spLocks/>
          </p:cNvSpPr>
          <p:nvPr/>
        </p:nvSpPr>
        <p:spPr>
          <a:xfrm>
            <a:off x="8084509" y="2234059"/>
            <a:ext cx="3270879" cy="3320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Gill Sans Nova Light" panose="020B0302020104020203" pitchFamily="34" charset="0"/>
                <a:ea typeface="+mn-lt"/>
                <a:cs typeface="Gill Sans Light" panose="020B0302020104020203" pitchFamily="34" charset="-79"/>
              </a:rPr>
              <a:t>Add the mark-up to your capital.</a:t>
            </a:r>
          </a:p>
          <a:p>
            <a:pPr marL="0" indent="0">
              <a:buFont typeface="Arial" panose="020B0604020202020204" pitchFamily="34" charset="0"/>
              <a:buNone/>
            </a:pPr>
            <a:r>
              <a:rPr lang="en-US" dirty="0">
                <a:latin typeface="Gill Sans Nova Light" panose="020B0302020104020203" pitchFamily="34" charset="0"/>
                <a:ea typeface="+mn-lt"/>
                <a:cs typeface="Gill Sans Light" panose="020B0302020104020203" pitchFamily="34" charset="-79"/>
              </a:rPr>
              <a:t>The sum will be the selling price.</a:t>
            </a:r>
          </a:p>
          <a:p>
            <a:pPr marL="0" indent="0">
              <a:buFont typeface="Arial" panose="020B0604020202020204" pitchFamily="34" charset="0"/>
              <a:buNone/>
            </a:pPr>
            <a:endParaRPr lang="en-US" dirty="0">
              <a:latin typeface="Gill Sans Nova Light" panose="020B0302020104020203" pitchFamily="34" charset="0"/>
              <a:ea typeface="+mn-lt"/>
              <a:cs typeface="Gill Sans Light" panose="020B0302020104020203" pitchFamily="34" charset="-79"/>
            </a:endParaRPr>
          </a:p>
          <a:p>
            <a:pPr marL="0" indent="0">
              <a:buFont typeface="Arial" panose="020B0604020202020204" pitchFamily="34" charset="0"/>
              <a:buNone/>
            </a:pPr>
            <a:r>
              <a:rPr lang="en-US" dirty="0">
                <a:latin typeface="Gill Sans Nova Light" panose="020B0302020104020203" pitchFamily="34" charset="0"/>
                <a:ea typeface="+mn-lt"/>
                <a:cs typeface="Gill Sans Light" panose="020B0302020104020203" pitchFamily="34" charset="-79"/>
              </a:rPr>
              <a:t>Php 90.00</a:t>
            </a:r>
          </a:p>
          <a:p>
            <a:pPr marL="0" indent="0">
              <a:buFont typeface="Arial" panose="020B0604020202020204" pitchFamily="34" charset="0"/>
              <a:buNone/>
            </a:pPr>
            <a:r>
              <a:rPr lang="en-US" dirty="0">
                <a:latin typeface="Gill Sans Nova Light" panose="020B0302020104020203" pitchFamily="34" charset="0"/>
                <a:ea typeface="+mn-lt"/>
                <a:cs typeface="Gill Sans Light" panose="020B0302020104020203" pitchFamily="34" charset="-79"/>
              </a:rPr>
              <a:t>    </a:t>
            </a:r>
            <a:r>
              <a:rPr lang="en-US" u="sng" dirty="0">
                <a:latin typeface="Gill Sans Nova Light" panose="020B0302020104020203" pitchFamily="34" charset="0"/>
                <a:ea typeface="+mn-lt"/>
                <a:cs typeface="Gill Sans Light" panose="020B0302020104020203" pitchFamily="34" charset="-79"/>
              </a:rPr>
              <a:t>+ 18.00</a:t>
            </a:r>
          </a:p>
          <a:p>
            <a:pPr marL="0" indent="0">
              <a:buFont typeface="Arial" panose="020B0604020202020204" pitchFamily="34" charset="0"/>
              <a:buNone/>
            </a:pPr>
            <a:r>
              <a:rPr lang="en-US" dirty="0">
                <a:latin typeface="Gill Sans Nova Light" panose="020B0302020104020203" pitchFamily="34" charset="0"/>
                <a:ea typeface="+mn-lt"/>
                <a:cs typeface="Gill Sans Light" panose="020B0302020104020203" pitchFamily="34" charset="-79"/>
              </a:rPr>
              <a:t>Php 108.00 selling price</a:t>
            </a:r>
            <a:endParaRPr lang="en-US" dirty="0">
              <a:latin typeface="Gill Sans Nova Light" panose="020B0302020104020203" pitchFamily="34" charset="0"/>
              <a:cs typeface="Gill Sans Light" panose="020B0302020104020203" pitchFamily="34" charset="-79"/>
            </a:endParaRPr>
          </a:p>
        </p:txBody>
      </p:sp>
    </p:spTree>
    <p:extLst>
      <p:ext uri="{BB962C8B-B14F-4D97-AF65-F5344CB8AC3E}">
        <p14:creationId xmlns:p14="http://schemas.microsoft.com/office/powerpoint/2010/main" val="2068121164"/>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{A96A0944-1D16-4D3A-B8AB-8B45D6D689E9}tf56410444_win32</Template>
  <TotalTime>499</TotalTime>
  <Words>542</Words>
  <Application>Microsoft Office PowerPoint</Application>
  <PresentationFormat>Widescreen</PresentationFormat>
  <Paragraphs>95</Paragraphs>
  <Slides>18</Slides>
  <Notes>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Baskerville</vt:lpstr>
      <vt:lpstr>Baskerville Old Face</vt:lpstr>
      <vt:lpstr>Calibri</vt:lpstr>
      <vt:lpstr>Gill Sans Light</vt:lpstr>
      <vt:lpstr>Gill Sans Nova</vt:lpstr>
      <vt:lpstr>Gill Sans Nova Light</vt:lpstr>
      <vt:lpstr>Office Theme</vt:lpstr>
      <vt:lpstr>Grade 6 TLE  Quarter 4</vt:lpstr>
      <vt:lpstr>PowerPoint Presentation</vt:lpstr>
      <vt:lpstr>Checking of Attendance</vt:lpstr>
      <vt:lpstr>PowerPoint Presentation</vt:lpstr>
      <vt:lpstr>Classroom Rules</vt:lpstr>
      <vt:lpstr>Review</vt:lpstr>
      <vt:lpstr>Vocabulary</vt:lpstr>
      <vt:lpstr>Presenting examples</vt:lpstr>
      <vt:lpstr>Steps on how to get the selling price and the possible income</vt:lpstr>
      <vt:lpstr>PowerPoint Presentation</vt:lpstr>
      <vt:lpstr>Group Activity</vt:lpstr>
      <vt:lpstr>Individual Seatwork </vt:lpstr>
      <vt:lpstr>PowerPoint Presentation</vt:lpstr>
      <vt:lpstr>PowerPoint Presentation</vt:lpstr>
      <vt:lpstr>Evaluation</vt:lpstr>
      <vt:lpstr>Quarterly performance</vt:lpstr>
      <vt:lpstr>Think a project. List down your capital, labor needed and possible expenses.   Compute your profit and report to the class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Grade 6 TLE  Quarter 4</dc:title>
  <dc:creator>Edmar Jay Heolin</dc:creator>
  <cp:lastModifiedBy>Edmar Jay Heolin</cp:lastModifiedBy>
  <cp:revision>25</cp:revision>
  <dcterms:created xsi:type="dcterms:W3CDTF">2024-04-21T05:11:24Z</dcterms:created>
  <dcterms:modified xsi:type="dcterms:W3CDTF">2024-04-21T13:42:04Z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